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4</c:v>
                </c:pt>
                <c:pt idx="3">
                  <c:v>40</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0.1692488985549998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9.2826999999999771E-2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0.96909400000000012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9.2826999999999771E-2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0.33295900000000067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0.62484900000000021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6.6484019999999999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0.17839517342529998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9.1318000000000232E-2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0.95333799999999957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9.1317000000000093E-2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0.32754500000000064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0.8690459999999991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7.0185060000000004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1.549766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0.41755299999999984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0.11641000000000012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1.2153080000000003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0.11641000000000012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0.41755299999999984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0.1174110000000006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8.710483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7.7134000000000036E-2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0.35075599999999962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9.778800000000043E-2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1.0208940000000002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9.7787999999999542E-2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0.35075599999999962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0.57721400000000056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6.5216529999999997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0.15258000000000038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0.33422199999999957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9.3177999999999983E-2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0.97277099999999983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9.3177999999999983E-2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0.33422200000000046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0.79050100000000079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7.836112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0.10417699999999996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0.1349020000000003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3.7609999999999033E-2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0.39264299999999963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3.7608999999999781E-2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0.13490300000000133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0.18038199999999982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8.8123439999999995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36</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9.1336999999999779E-2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0.32750700000000021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9.1306000000000331E-2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0.95322499999999977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9.1305999999999443E-2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0.32750700000000066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0.75358899999999984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4.3505700000000003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0.32397399999999976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0.34427300000000027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9.5981000000000094E-2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1.0020249999999997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9.5979999999999954E-2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0.34427300000000027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0.85859799999999975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6.569515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0.37434498525759974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0.15359400000000001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1.603491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0.15359300000000076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0.55092299999999916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0.67146800000000084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7.5155979999999998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0.89916299999999971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0.40009199999999989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0.11154200000000003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1.1644870000000003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0.11154299999999928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0.40009099999999975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0.40635400000000033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7.9009169999999997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1.2000740000000003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0.41678699999999935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0.11619700000000055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1.2130809999999999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0.11619699999999966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0.41678700000000024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0.86317900000000058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6.0501990000000001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Q37. Did hospital staff discuss with you whether you would need any additional equipment in your home, or any changes to your home, after leaving the hospital?</c:v>
                </c:pt>
                <c:pt idx="1">
                  <c:v>The hospital and ward Q5. Were you ever prevented from sleeping at night by noise from other patients?</c:v>
                </c:pt>
                <c:pt idx="2">
                  <c:v>The hospital and ward Q14. Were you able to get hospital food outside of set meal times?</c:v>
                </c:pt>
                <c:pt idx="3">
                  <c:v>Leaving hospital Q42. Before you left hospital, did you know what would happen next with your care?</c:v>
                </c:pt>
                <c:pt idx="4">
                  <c:v>The hospital and ward Q15. During your time in hospital, did you get enough to drink?</c:v>
                </c:pt>
              </c:strCache>
            </c:strRef>
          </c:cat>
          <c:val>
            <c:numRef>
              <c:f>Sheet1!$B$2:$B$6</c:f>
              <c:numCache>
                <c:formatCode>0.0</c:formatCode>
                <c:ptCount val="5"/>
                <c:pt idx="0">
                  <c:v>8.6999999999999993</c:v>
                </c:pt>
                <c:pt idx="1">
                  <c:v>6.1</c:v>
                </c:pt>
                <c:pt idx="2">
                  <c:v>5.9</c:v>
                </c:pt>
                <c:pt idx="3">
                  <c:v>6.6</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Q37. Did hospital staff discuss with you whether you would need any additional equipment in your home, or any changes to your home, after leaving the hospital?</c:v>
                </c:pt>
                <c:pt idx="1">
                  <c:v>The hospital and ward Q5. Were you ever prevented from sleeping at night by noise from other patients?</c:v>
                </c:pt>
                <c:pt idx="2">
                  <c:v>The hospital and ward Q14. Were you able to get hospital food outside of set meal times?</c:v>
                </c:pt>
                <c:pt idx="3">
                  <c:v>Leaving hospital Q42. Before you left hospital, did you know what would happen next with your care?</c:v>
                </c:pt>
                <c:pt idx="4">
                  <c:v>The hospital and ward Q15. During your time in hospital, did you get enough to drink?</c:v>
                </c:pt>
              </c:strCache>
            </c:strRef>
          </c:cat>
          <c:val>
            <c:numRef>
              <c:f>Sheet1!$C$2:$C$6</c:f>
              <c:numCache>
                <c:formatCode>0.0</c:formatCode>
                <c:ptCount val="5"/>
                <c:pt idx="0">
                  <c:v>8.3000000000000007</c:v>
                </c:pt>
                <c:pt idx="1">
                  <c:v>6</c:v>
                </c:pt>
                <c:pt idx="2">
                  <c:v>5.9</c:v>
                </c:pt>
                <c:pt idx="3">
                  <c:v>6.6</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Your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1.0539012371928</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0.11364455719060002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0.12325399999999997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1.286761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0.12325499999999989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0.44210200000000022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0.85455499999999995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1.053901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Your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8.8769821555298094</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Q4. Did you get help from staff to keep in touch with your family and friends?</c:v>
                </c:pt>
                <c:pt idx="1">
                  <c:v>The hospital and ward Q13. Did you get enough help from staff to eat your meals?</c:v>
                </c:pt>
                <c:pt idx="2">
                  <c:v>The hospital and ward Q10. If you brought medication with you to hospital, were you able to take it when you needed to?</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Sheet1!$B$2:$B$6</c:f>
              <c:numCache>
                <c:formatCode>0.0</c:formatCode>
                <c:ptCount val="5"/>
                <c:pt idx="0">
                  <c:v>6.9</c:v>
                </c:pt>
                <c:pt idx="1">
                  <c:v>6.6</c:v>
                </c:pt>
                <c:pt idx="2">
                  <c:v>7.4</c:v>
                </c:pt>
                <c:pt idx="3">
                  <c:v>7.4</c:v>
                </c:pt>
                <c:pt idx="4">
                  <c:v>6.1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Q4. Did you get help from staff to keep in touch with your family and friends?</c:v>
                </c:pt>
                <c:pt idx="1">
                  <c:v>The hospital and ward Q13. Did you get enough help from staff to eat your meals?</c:v>
                </c:pt>
                <c:pt idx="2">
                  <c:v>The hospital and ward Q10. If you brought medication with you to hospital, were you able to take it when you needed to?</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Sheet1!$C$2:$C$6</c:f>
              <c:numCache>
                <c:formatCode>0.0</c:formatCode>
                <c:ptCount val="5"/>
                <c:pt idx="0">
                  <c:v>7.7</c:v>
                </c:pt>
                <c:pt idx="1">
                  <c:v>7.5</c:v>
                </c:pt>
                <c:pt idx="2">
                  <c:v>8.1</c:v>
                </c:pt>
                <c:pt idx="3">
                  <c:v>8.1</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0.24297600000000052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0.22625099999999954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6.3076999999999828E-2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0.65851300000000101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6.3076999999999828E-2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0.22625000000000028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7.0434999999999803E-2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8.8769819999999999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Your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7.8725847569146703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0.25933002827430052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8.2446000000000019E-2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0.86073300000000064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8.2446999999998383E-2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0.29572800000000043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0.45275600000000082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7.8725849999999999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Your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7.0245458435164103</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0.48376644194090002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0.16739499999999996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1.7475860000000001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0.76782599999999945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0.77677700000000094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6.6776390000000001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1.9622000000000028E-2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0.50701700000000027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0.14135200000000037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1.4756990000000005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0.64836899999999886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0.29175200000000068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7.3714519999999997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Your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4.3</c:v>
                </c:pt>
                <c:pt idx="1">
                  <c:v>3.9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5.7</c:v>
                </c:pt>
                <c:pt idx="1">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c:v>
                </c:pt>
                <c:pt idx="1">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87.759799999999998</c:v>
                </c:pt>
                <c:pt idx="1">
                  <c:v>1.1547000000000001</c:v>
                </c:pt>
                <c:pt idx="2">
                  <c:v>6.6974999999999998</c:v>
                </c:pt>
                <c:pt idx="3">
                  <c:v>2.0785</c:v>
                </c:pt>
                <c:pt idx="4">
                  <c:v>0.46189999999999998</c:v>
                </c:pt>
                <c:pt idx="5">
                  <c:v>1.8475999999999999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7.7139999999999986E-2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0.4580529999999996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0.1277020000000002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1.3331869999999997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0.58575500000000069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0.49061999999999983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6.888763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2.3594097101899969E-2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0.18858300000000039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1.9687699999999992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0.8650070000000003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1.6283430000000001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6.0567219999999997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4.7636999999999929E-2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0.32992800000000067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9.1980999999999646E-2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0.96027400000000096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0.42190899999999942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0.44401599999999952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7.4377940000000002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4.9369999999999692E-3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0.31822399999999984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8.8718000000000075E-2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0.92620700000000067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0.40694199999999903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0.36271100000000089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7.5759879999999997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0.45601209375560003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0.15758500000000009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1.6451589999999996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0.72282300000000088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0.79014299999999871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6.577200000000083E-2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0.23973099999999903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6.6835000000001088E-2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0.6977499999999992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6.683600000000034E-2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0.23973099999999903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0.12907200000000074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8.9700059999999997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0.24717102279209957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0.10601899999999986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1.1068309999999997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0.10602000000000089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0.38028100000000009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0.21655799999999914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7.9033639999999998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8.0358368535800473E-2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0.11949699999999996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1.2475349999999992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0.11949700000000085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0.42862399999999923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0.19112400000000029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7.4144920000000001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18.779299999999999</c:v>
                </c:pt>
                <c:pt idx="1">
                  <c:v>0.23469999999999999</c:v>
                </c:pt>
                <c:pt idx="2">
                  <c:v>68.544600000000003</c:v>
                </c:pt>
                <c:pt idx="3">
                  <c:v>1.1737</c:v>
                </c:pt>
                <c:pt idx="4">
                  <c:v>0.23469999999999999</c:v>
                </c:pt>
                <c:pt idx="5">
                  <c:v>2.1126999999999998</c:v>
                </c:pt>
                <c:pt idx="6">
                  <c:v>2.8169</c:v>
                </c:pt>
                <c:pt idx="7">
                  <c:v>3.7559</c:v>
                </c:pt>
                <c:pt idx="8">
                  <c:v>2.3473999999999999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0.45945099999999961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0.4176650000000004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0.11644199999999927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1.2156359999999999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0.11644100000000002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0.41766499999999951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0.28378700000000023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7.7073650000000002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0.34929196031469978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0.11368299999999998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1.186833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0.11368299999999998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0.40776900000000005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0.69124000000000052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6.4267599999999998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0.2624140099297998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0.16054100000000027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1.6760220000000006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0.16054100000000027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0.57584299999999899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0.27163000000000004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6.6222300000000001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0.44940653586260026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0.18312400000000029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1.9117859999999993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0.18312400000000029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0.65684599999999982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0.96362300000000101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5.8846410000000002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0.28525400000000012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0.1908069999999995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5.3195999999999799E-2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0.55535599999999974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5.3195000000000547E-2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0.19080800000000053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3.6107999999998697E-2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9.3588869999999993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0.76619999999999999</c:v>
                </c:pt>
                <c:pt idx="1">
                  <c:v>0.23380000000000001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0.76619999999999999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Your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8.5007319044386094</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9.3573000000000128E-2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0.24984999999999946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6.9656000000000162E-2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0.72719999999999985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6.9656000000000162E-2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0.24985000000000035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0.18228399999999922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8.3471449999999994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0.18765217147079838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5.9102000000001098E-2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0.61701399999999929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5.9102000000001098E-2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0.21199199999999863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0.14434600000000053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8.8536260000000002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0.16460023587499961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8.1659000000000148E-2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0.85251200000000082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8.16599999999994E-2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0.29290400000000005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9.4663000000000608E-2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8.3014240000000008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47.405700000000003</c:v>
                </c:pt>
                <c:pt idx="2">
                  <c:v>52.358499999999999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Your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8.0670900188943708</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0.1336170000000001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0.27963799999999939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7.7961000000000169E-2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0.81390200000000057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7.7961000000000169E-2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0.27963800000000028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0.18698700000000024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8.3632089999999994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5.1144000000000744E-2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0.24312499999999915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6.7781000000000091E-2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0.70762700000000045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6.7781000000000091E-2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0.24312499999999915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7.2280000000013445E-3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8.7182829999999996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9.4810999999999979E-2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0.30081000000000024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8.3862999999999133E-2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0.87552100000000088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8.3864000000000161E-2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0.30080899999999922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6.5342000000001121E-2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8.3227229999999999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0.44135100000000005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0.35613899999999976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9.9288999999999739E-2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1.036562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9.9288999999999739E-2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0.35613900000000065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0.74932800000000022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6.8641439999999996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Your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7.6578596540780399</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0.37358599999999953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0.30100499999999997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8.3917000000000463E-2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0.87608899999999945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8.3918000000000603E-2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0.30100399999999894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0.19434900000000077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7.3609980000000004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0.1952547007294001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8.8544999999999874E-2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0.9243970000000008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8.8544999999999874E-2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0.31760199999999994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0.61548900000000017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6.8761130000000001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0.1163374676038007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6.5576000000000079E-2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0.68460699999999974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6.5576000000000079E-2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0.23521599999999943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0.25201000000000029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8.5725680000000004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0.16682099999999966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0.3839750000000004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0.1070499999999992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1.1175800000000011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0.10704899999999995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0.38397499999999951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0.55086099999999938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7.2878990000000003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0.12686302761539991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0.1480579999999998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1.5457010000000002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0.1480579999999998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0.53106700000000018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1.5577510000000006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5.6784809999999997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8.3140999999999998</c:v>
                </c:pt>
                <c:pt idx="1">
                  <c:v>10.1617</c:v>
                </c:pt>
                <c:pt idx="2">
                  <c:v>29.561199999999999</c:v>
                </c:pt>
                <c:pt idx="3">
                  <c:v>51.963000000000001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8.6963168721000628E-2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4.4769999999999754E-2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0.46739499999999978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4.4771000000000782E-2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0.16058600000000034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9.6278999999999115E-2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9.2426259999999996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0.19057300000000055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0.21445000000000114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5.9787000000000035E-2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0.62416699999999992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5.9787000000000035E-2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0.21444999999999936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0.18011699999999919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8.4335319999999996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0.25350497606460021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8.8880999999999766E-2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0.92789900000000003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8.8879999999999626E-2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0.31880500000000112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0.42517099999999886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7.8106600000000004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Your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8.0150035237340997</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8.0386999999999986E-2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0.22388399999999997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6.2416999999999945E-2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0.65162500000000101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6.2417999999999196E-2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0.22388300000000072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0.12774899999999967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8.7576149999999995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0.52249899999999982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0.26534200000000041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7.3974999999999902E-2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0.77229300000000034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7.3974999999999014E-2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0.26534200000000041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0.40439199999999964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7.5232299999999999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8.6068000000000033E-2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0.29461000000000048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8.2134999999999181E-2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0.85747700000000115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8.2134999999999181E-2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0.29460899999999945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0.49646300000000032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7.7641660000000003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Your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7.08493618362521</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RKB | University Hospitals Coventry and Warwickshire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RKB | University Hospitals Coventry and Warwickshire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RKB | University Hospitals Coventry and Warwickshire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Coventry and Warwickshire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09938432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0721028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700048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33914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68464661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9850790"/>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6649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601890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41535240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2848539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9593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7687878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273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3658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3230137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46307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42755643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21489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50799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501008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68932149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56303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6650398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29855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6425457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8793324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603347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2583992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1155555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378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124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02495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7499270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2557564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832174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68341150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5157161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3058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21964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003656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8015506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7653735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81445246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984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1119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8519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020815"/>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4320785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77439891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11377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9739048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68540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7387902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766388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34143768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0998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16132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760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950694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1852141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90391561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773054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0360228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53427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4006450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3003564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25946683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03645167"/>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4214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3218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9598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30238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1826921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64728149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04548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7253232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94377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677372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003950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9290342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05350166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54112803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02594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6422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59777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8865618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7152858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49881372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0778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76093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9725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79553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7850987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6555293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41498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79226170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24363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202850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0292365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1900366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161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8225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01062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994940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8992921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67084576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60348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2931351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84026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8185771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2551400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8952271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99894838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72980745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82514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30183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09745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7843024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7012429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89869847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83144776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62285364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8811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6563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25840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63800194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07623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139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27236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462445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8836021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35408286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54064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2366526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239447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618909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4201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0884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66879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943975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2403286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57342891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457723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253812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2252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6445796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8517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696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00473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087484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3247317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64975767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31582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6451112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53778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2521605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078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3124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793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8261566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7812045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0150433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2603174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8087052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459353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7809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6367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9851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5000161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415943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734668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9559117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958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8985849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9260674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10720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403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5273355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1181510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8085452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3556139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56153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6457572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4967211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4924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135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9563768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4030447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7262427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845688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2469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1001347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0859165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0351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641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0041612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5869440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0571641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739886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430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2433392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0938547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618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970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2518636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2386851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5563447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3751429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1673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74313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8002970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12789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1986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8847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34767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0277451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6096994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0109393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0028827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417949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6837616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988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9469782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105662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427063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0805033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118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0404873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5775823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04122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1858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3642871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1799734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1755921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0839984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1188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1517570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6253009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45475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038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70103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33598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5912470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170469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9204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6526795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1959120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28610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793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7334951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107939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2759212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2519733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14395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8469212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394805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3406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4778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4373956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1004782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3399154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44067776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54441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851495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65167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794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03227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4136409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6733631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587364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6732663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4937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755072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245332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25496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58183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098549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8893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821106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1173621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3893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5256785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237149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8080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2415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8892740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85491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2275537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8730482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4419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985361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0685434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05990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304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50042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0807630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676995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7703807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2435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039141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271300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42713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4081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8136267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1700233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5592304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9740125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971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454564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909511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2442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62060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63522239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5728972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0263508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42324674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830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269147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067036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71248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7668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494183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192586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9335767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7522635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8233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0008675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6778596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96230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89786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2953111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952560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6461344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52275430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3358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2555624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566840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20979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743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7824961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1249808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2832771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2630705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839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4018291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6987615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89975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91004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3515657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2852836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9796075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30234452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03911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5322662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3431771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1741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942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6619708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6925924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713412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8810266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60398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861336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6027311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6315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8785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6644039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817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0941332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0729959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(COVENTRY)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HOSPITAL OF ST CROSS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3809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785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7487680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8131151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711163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5643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6410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53213899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3951927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93191611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1968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649518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596848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683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3812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431323261"/>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1134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9410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3002705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91026981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8415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336989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5476721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26818637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6184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5520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97454539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3772201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6354471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60115249"/>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773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504078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659600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27686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86846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28808202"/>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 Did you get help from staff to keep in touch with your family and friends?
Q5. Were you ever prevented from sleeping at night by noise from staff?
Q29. Do you think the hospital staff did everything they could to help control your pain?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53978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943226078"/>
              </p:ext>
            </p:extLst>
          </p:nvPr>
        </p:nvGraphicFramePr>
        <p:xfrm>
          <a:off x="468000"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
Q10. If you brought medication with you to hospital, were you able to take it when you needed to?
Q13. Did you get enough help from staff to eat your meals?
Q23. Thinking about your care and treatment, were you told something by a member of staff that was different to what you had been told by another member of staff?</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7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3160432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8909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31762294"/>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75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Coventry and Warwickshire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63062134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Equipment and adaptations in the home: hospital staff discussing if any equipment or home adaptations were needed when leaving hospital
Noise from other patients: patients not being bothered by noise at night from other patients
Food outside set meal times: patients being able to get hospital food outside of set meal times, if needed
Understanding care after leaving hospital: patients being given information about what would happen next with their care
Having enough to drink: patients getting enough to drink whilst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3387608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Keeping in touch: patients getting help from staff to keep in touch with family and friends during their stay in hospital
Help with eating: patients being given enough help from staff to eat meals, if needed
Taking medication: patients being able to take medication they brought to hospital when needed
Noise from staff: patients not being bothered by noise at night from staff
Changing wards during the night: staff explaining the reason for patients needing to change wards during the night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University Hospitals Coventry and Warwickshire NHS Trust who had attended in late 2021. Responses were received from 433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8972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87300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76093227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6497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92972293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75345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66991917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82958379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30521613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07645068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83772159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92620083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99874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59158292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36189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0866460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48588069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19337</TotalTime>
  <Words>16594</Words>
  <Application>Microsoft Office PowerPoint</Application>
  <PresentationFormat>Widescreen</PresentationFormat>
  <Paragraphs>2334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University Hospitals Coventry and Warwickshire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